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56" r:id="rId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0" autoAdjust="0"/>
    <p:restoredTop sz="94660"/>
  </p:normalViewPr>
  <p:slideViewPr>
    <p:cSldViewPr snapToGrid="0">
      <p:cViewPr varScale="1">
        <p:scale>
          <a:sx n="156" d="100"/>
          <a:sy n="156" d="100"/>
        </p:scale>
        <p:origin x="576" y="3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6C8CB-40D5-9200-A5A5-9D7ACBE4515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877BECD8-9425-71AB-4AD9-60F12E2653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7085162B-0CFA-2A36-EDE1-40ECC93B5F89}"/>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5" name="Fußzeilenplatzhalter 4">
            <a:extLst>
              <a:ext uri="{FF2B5EF4-FFF2-40B4-BE49-F238E27FC236}">
                <a16:creationId xmlns:a16="http://schemas.microsoft.com/office/drawing/2014/main" id="{0FBA1413-9F95-5145-E831-2BA26E8EE90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263D737A-F20F-6BE4-F41B-AF3576F3F693}"/>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82047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CC2A9-45EA-4B7D-2ACA-64FDEF0B3F4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A31255EA-DEA0-F566-B3C7-85FDBA8220A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F327D2FD-235B-B2A2-918E-4B25F562F977}"/>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5" name="Fußzeilenplatzhalter 4">
            <a:extLst>
              <a:ext uri="{FF2B5EF4-FFF2-40B4-BE49-F238E27FC236}">
                <a16:creationId xmlns:a16="http://schemas.microsoft.com/office/drawing/2014/main" id="{9DBA31D5-71C2-DC38-D461-9998ABE3CB2E}"/>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5AE8819-2FAA-76F0-BD56-02AA54429E08}"/>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040540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69840-0FA3-A94F-8966-2838E03BC754}"/>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06B583EB-97D7-78C2-29E1-81787B1051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17D0BAC-606D-8B3F-C9FE-364EE43016DB}"/>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5" name="Fußzeilenplatzhalter 4">
            <a:extLst>
              <a:ext uri="{FF2B5EF4-FFF2-40B4-BE49-F238E27FC236}">
                <a16:creationId xmlns:a16="http://schemas.microsoft.com/office/drawing/2014/main" id="{817F4D08-CF88-164A-FEE0-B52AE19F11D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79557A00-654C-757F-4E8B-4F96540F08C9}"/>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278828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D6C77-1EEE-AA9B-A40E-539B13E9471F}"/>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FF8DFF42-65D9-D6D7-2DBF-DB1283B89E7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973A2A0D-704B-AC85-F483-DAC575FB34E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7057985B-8966-8841-EFCF-FA2F4EEF88AA}"/>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6" name="Fußzeilenplatzhalter 5">
            <a:extLst>
              <a:ext uri="{FF2B5EF4-FFF2-40B4-BE49-F238E27FC236}">
                <a16:creationId xmlns:a16="http://schemas.microsoft.com/office/drawing/2014/main" id="{E473910A-1C76-B108-5345-C24B41A52664}"/>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9596E2E6-1225-C492-03D5-5E12E1B122FC}"/>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462019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A096D-27A5-A78E-065E-9BE5F8ADF41B}"/>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BE1ADB98-113C-B4FB-8808-70F4EE8930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BCD8524-9A1A-87B7-68C4-06D52338FF8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7230B4DB-2EC4-853D-8038-FBA7CECB99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82A7374-20AA-AE3B-E738-43763FCF130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E6312BF0-C170-4AB8-E4C7-744EDFBDAAB2}"/>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8" name="Fußzeilenplatzhalter 7">
            <a:extLst>
              <a:ext uri="{FF2B5EF4-FFF2-40B4-BE49-F238E27FC236}">
                <a16:creationId xmlns:a16="http://schemas.microsoft.com/office/drawing/2014/main" id="{9BB439D9-DAC2-1113-AAFD-0A36433653AD}"/>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4F7BF12C-2FE4-E54F-FA73-4E9A79392063}"/>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148567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68759-0D87-1B2E-9B67-D8E2144C50EE}"/>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476F8C14-C52F-FE92-76A8-2DEE348C5005}"/>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4" name="Fußzeilenplatzhalter 3">
            <a:extLst>
              <a:ext uri="{FF2B5EF4-FFF2-40B4-BE49-F238E27FC236}">
                <a16:creationId xmlns:a16="http://schemas.microsoft.com/office/drawing/2014/main" id="{B0BE1B0A-0240-AA87-325B-B5BFC8C8009D}"/>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0DCF0411-EA3E-E494-7ECB-7F97813542D8}"/>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839285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B8FFD15-1048-EC6D-A469-07942BB47FF2}"/>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3" name="Fußzeilenplatzhalter 2">
            <a:extLst>
              <a:ext uri="{FF2B5EF4-FFF2-40B4-BE49-F238E27FC236}">
                <a16:creationId xmlns:a16="http://schemas.microsoft.com/office/drawing/2014/main" id="{B7ECE8FB-C350-9B81-6E24-3B1F199C56B9}"/>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1F47116B-65B6-1B0F-8C33-97A28239C542}"/>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36123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39B6CF-FB9D-D997-2D13-1E9CAC32124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8CB31FE5-7F10-F35E-B2AF-C97DF0CC7C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9D097220-509E-18D2-06D3-8A70BD5EC7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57F12EA-C26B-E94D-DF42-856274D3CD57}"/>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6" name="Fußzeilenplatzhalter 5">
            <a:extLst>
              <a:ext uri="{FF2B5EF4-FFF2-40B4-BE49-F238E27FC236}">
                <a16:creationId xmlns:a16="http://schemas.microsoft.com/office/drawing/2014/main" id="{E42B4EC1-25E0-2751-16FF-CCD8905DE33E}"/>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3766ADE-57EF-4371-45E4-05051F05A81D}"/>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1197394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8B8A4-C07D-24FB-BCA3-E09251DB8FE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51F649E7-C9CF-106C-1B19-F233AF5764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BF74CD13-2A5D-3DA4-863F-AF59BE1194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32D0BED-5924-DB1A-48DD-0179EA1D10AA}"/>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6" name="Fußzeilenplatzhalter 5">
            <a:extLst>
              <a:ext uri="{FF2B5EF4-FFF2-40B4-BE49-F238E27FC236}">
                <a16:creationId xmlns:a16="http://schemas.microsoft.com/office/drawing/2014/main" id="{79F1996A-F6CA-0674-3473-F6849C5EC9AD}"/>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974EE42-61F4-7A4E-B8D4-E1073C3F94BC}"/>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411007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0A8B4-4890-E7DA-08DC-922987C84E37}"/>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93D9C9B1-6F33-0D6D-EDB8-AC7605537E1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1CEE6520-28F4-92C3-2398-BF4EF0902062}"/>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5" name="Fußzeilenplatzhalter 4">
            <a:extLst>
              <a:ext uri="{FF2B5EF4-FFF2-40B4-BE49-F238E27FC236}">
                <a16:creationId xmlns:a16="http://schemas.microsoft.com/office/drawing/2014/main" id="{71EBAD86-F3E8-4A15-945A-CA9CFA04578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EBCDDA0-341A-34B0-078C-48312EFFE310}"/>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606548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34C6606-7502-1900-AF4E-3671DFF2B157}"/>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8B5D3579-841D-2E6B-4A3C-3570336D828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148FF276-8CF4-9D55-4C36-6F36EF8EEADC}"/>
              </a:ext>
            </a:extLst>
          </p:cNvPr>
          <p:cNvSpPr>
            <a:spLocks noGrp="1"/>
          </p:cNvSpPr>
          <p:nvPr>
            <p:ph type="dt" sz="half" idx="10"/>
          </p:nvPr>
        </p:nvSpPr>
        <p:spPr/>
        <p:txBody>
          <a:bodyPr/>
          <a:lstStyle/>
          <a:p>
            <a:fld id="{38DEBEC1-3767-4D58-A775-6778EDF901F1}" type="datetimeFigureOut">
              <a:rPr lang="de-AT" smtClean="0"/>
              <a:t>28.02.2025</a:t>
            </a:fld>
            <a:endParaRPr lang="de-AT"/>
          </a:p>
        </p:txBody>
      </p:sp>
      <p:sp>
        <p:nvSpPr>
          <p:cNvPr id="5" name="Fußzeilenplatzhalter 4">
            <a:extLst>
              <a:ext uri="{FF2B5EF4-FFF2-40B4-BE49-F238E27FC236}">
                <a16:creationId xmlns:a16="http://schemas.microsoft.com/office/drawing/2014/main" id="{74A2EE77-CFF3-0462-E78C-6A6FE9452E1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6068F2E7-C713-EC42-9FD6-F7F2E5734229}"/>
              </a:ext>
            </a:extLst>
          </p:cNvPr>
          <p:cNvSpPr>
            <a:spLocks noGrp="1"/>
          </p:cNvSpPr>
          <p:nvPr>
            <p:ph type="sldNum" sz="quarter" idx="12"/>
          </p:nvPr>
        </p:nvSpPr>
        <p:spPr/>
        <p:txBody>
          <a:bodyPr/>
          <a:lstStyle/>
          <a:p>
            <a:fld id="{DC3DF64D-9759-460D-8A0F-AF228E0DC837}" type="slidenum">
              <a:rPr lang="de-AT" smtClean="0"/>
              <a:t>‹Nr.›</a:t>
            </a:fld>
            <a:endParaRPr lang="de-AT"/>
          </a:p>
        </p:txBody>
      </p:sp>
    </p:spTree>
    <p:extLst>
      <p:ext uri="{BB962C8B-B14F-4D97-AF65-F5344CB8AC3E}">
        <p14:creationId xmlns:p14="http://schemas.microsoft.com/office/powerpoint/2010/main" val="343652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500C076-DD10-6AE9-67E0-8280193F19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1EE4F6C1-8510-0B04-CB57-22FE5CD6F5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C1848975-BDD5-DE63-30CD-0CC809C9D5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DEBEC1-3767-4D58-A775-6778EDF901F1}" type="datetimeFigureOut">
              <a:rPr lang="de-AT" smtClean="0"/>
              <a:t>28.02.2025</a:t>
            </a:fld>
            <a:endParaRPr lang="de-AT"/>
          </a:p>
        </p:txBody>
      </p:sp>
      <p:sp>
        <p:nvSpPr>
          <p:cNvPr id="5" name="Fußzeilenplatzhalter 4">
            <a:extLst>
              <a:ext uri="{FF2B5EF4-FFF2-40B4-BE49-F238E27FC236}">
                <a16:creationId xmlns:a16="http://schemas.microsoft.com/office/drawing/2014/main" id="{CCAA3B9A-53AD-6553-69CA-7AF4DBC409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AT"/>
          </a:p>
        </p:txBody>
      </p:sp>
      <p:sp>
        <p:nvSpPr>
          <p:cNvPr id="6" name="Foliennummernplatzhalter 5">
            <a:extLst>
              <a:ext uri="{FF2B5EF4-FFF2-40B4-BE49-F238E27FC236}">
                <a16:creationId xmlns:a16="http://schemas.microsoft.com/office/drawing/2014/main" id="{29A9E534-EF4F-C41C-A8E6-7DB3A495CD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3DF64D-9759-460D-8A0F-AF228E0DC837}" type="slidenum">
              <a:rPr lang="de-AT" smtClean="0"/>
              <a:t>‹Nr.›</a:t>
            </a:fld>
            <a:endParaRPr lang="de-AT"/>
          </a:p>
        </p:txBody>
      </p:sp>
    </p:spTree>
    <p:extLst>
      <p:ext uri="{BB962C8B-B14F-4D97-AF65-F5344CB8AC3E}">
        <p14:creationId xmlns:p14="http://schemas.microsoft.com/office/powerpoint/2010/main" val="2112363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cs.le.ac.uk/people/rh122/papers/2006/Hec06Nutshell.pdf" TargetMode="External"/><Relationship Id="rId2" Type="http://schemas.openxmlformats.org/officeDocument/2006/relationships/hyperlink" Target="https://de.wikipedia.org/wiki/Tripel-Graph-Grammati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F887C007-E625-C351-E0F8-BA85CEF56082}"/>
              </a:ext>
            </a:extLst>
          </p:cNvPr>
          <p:cNvSpPr txBox="1"/>
          <p:nvPr/>
        </p:nvSpPr>
        <p:spPr>
          <a:xfrm>
            <a:off x="899730" y="591671"/>
            <a:ext cx="8484182" cy="1815882"/>
          </a:xfrm>
          <a:prstGeom prst="rect">
            <a:avLst/>
          </a:prstGeom>
          <a:noFill/>
        </p:spPr>
        <p:txBody>
          <a:bodyPr wrap="none" rtlCol="0">
            <a:spAutoFit/>
          </a:bodyPr>
          <a:lstStyle/>
          <a:p>
            <a:r>
              <a:rPr lang="de-AT" sz="1600" dirty="0"/>
              <a:t>Generell</a:t>
            </a:r>
          </a:p>
          <a:p>
            <a:pPr marL="285750" indent="-285750">
              <a:buFont typeface="Arial" panose="020B0604020202020204" pitchFamily="34" charset="0"/>
              <a:buChar char="•"/>
            </a:pPr>
            <a:r>
              <a:rPr lang="de-AT" sz="1600" dirty="0"/>
              <a:t>Create</a:t>
            </a:r>
          </a:p>
          <a:p>
            <a:pPr marL="285750" indent="-285750">
              <a:buFont typeface="Arial" panose="020B0604020202020204" pitchFamily="34" charset="0"/>
              <a:buChar char="•"/>
            </a:pPr>
            <a:r>
              <a:rPr lang="de-AT" sz="1600" dirty="0"/>
              <a:t>Update</a:t>
            </a:r>
          </a:p>
          <a:p>
            <a:pPr marL="285750" indent="-285750">
              <a:buFont typeface="Arial" panose="020B0604020202020204" pitchFamily="34" charset="0"/>
              <a:buChar char="•"/>
            </a:pPr>
            <a:r>
              <a:rPr lang="de-AT" sz="1600" dirty="0"/>
              <a:t>Read</a:t>
            </a:r>
          </a:p>
          <a:p>
            <a:pPr marL="285750" indent="-285750">
              <a:buFont typeface="Arial" panose="020B0604020202020204" pitchFamily="34" charset="0"/>
              <a:buChar char="•"/>
            </a:pPr>
            <a:r>
              <a:rPr lang="de-AT" sz="1600" dirty="0"/>
              <a:t>Delete</a:t>
            </a:r>
          </a:p>
          <a:p>
            <a:pPr marL="285750" indent="-285750">
              <a:buFont typeface="Arial" panose="020B0604020202020204" pitchFamily="34" charset="0"/>
              <a:buChar char="•"/>
            </a:pPr>
            <a:endParaRPr lang="de-AT" sz="1600" dirty="0"/>
          </a:p>
          <a:p>
            <a:r>
              <a:rPr lang="de-AT" sz="1600" dirty="0"/>
              <a:t>Wobei Create und Update bei uns häufig vor kommt, Read bisher weniger und Delete gar nicht.</a:t>
            </a:r>
          </a:p>
        </p:txBody>
      </p:sp>
      <p:sp>
        <p:nvSpPr>
          <p:cNvPr id="3" name="Textfeld 2">
            <a:extLst>
              <a:ext uri="{FF2B5EF4-FFF2-40B4-BE49-F238E27FC236}">
                <a16:creationId xmlns:a16="http://schemas.microsoft.com/office/drawing/2014/main" id="{E14D22B6-B0AE-331B-D3B7-1D5770596B63}"/>
              </a:ext>
            </a:extLst>
          </p:cNvPr>
          <p:cNvSpPr txBox="1"/>
          <p:nvPr/>
        </p:nvSpPr>
        <p:spPr>
          <a:xfrm>
            <a:off x="899730" y="2759911"/>
            <a:ext cx="10410469" cy="3539430"/>
          </a:xfrm>
          <a:prstGeom prst="rect">
            <a:avLst/>
          </a:prstGeom>
          <a:noFill/>
        </p:spPr>
        <p:txBody>
          <a:bodyPr wrap="square" rtlCol="0">
            <a:spAutoFit/>
          </a:bodyPr>
          <a:lstStyle/>
          <a:p>
            <a:r>
              <a:rPr lang="de-AT" sz="1600" dirty="0"/>
              <a:t>Bezogen auf Bestandsobjekte sind die Objekte immer Objektbäume die für den Datenaustausch serialisiert werden.</a:t>
            </a:r>
          </a:p>
          <a:p>
            <a:r>
              <a:rPr lang="de-AT" sz="1600" dirty="0"/>
              <a:t>Es gibt gar nicht so viele Bestandsobjekte für OMDS, die wichtigsten sind:</a:t>
            </a:r>
          </a:p>
          <a:p>
            <a:pPr marL="285750" indent="-285750">
              <a:buFont typeface="Arial" panose="020B0604020202020204" pitchFamily="34" charset="0"/>
              <a:buChar char="•"/>
            </a:pPr>
            <a:r>
              <a:rPr lang="de-AT" sz="1600" dirty="0"/>
              <a:t>Antrag, Vertrag</a:t>
            </a:r>
          </a:p>
          <a:p>
            <a:pPr marL="285750" indent="-285750">
              <a:buFont typeface="Arial" panose="020B0604020202020204" pitchFamily="34" charset="0"/>
              <a:buChar char="•"/>
            </a:pPr>
            <a:r>
              <a:rPr lang="de-AT" sz="1600" dirty="0"/>
              <a:t>Partner</a:t>
            </a:r>
          </a:p>
          <a:p>
            <a:pPr marL="285750" indent="-285750">
              <a:buFont typeface="Arial" panose="020B0604020202020204" pitchFamily="34" charset="0"/>
              <a:buChar char="•"/>
            </a:pPr>
            <a:r>
              <a:rPr lang="de-AT" sz="1600" dirty="0"/>
              <a:t>Schaden </a:t>
            </a:r>
          </a:p>
          <a:p>
            <a:pPr marL="285750" indent="-285750">
              <a:buFont typeface="Arial" panose="020B0604020202020204" pitchFamily="34" charset="0"/>
              <a:buChar char="•"/>
            </a:pPr>
            <a:endParaRPr lang="de-AT" sz="1600" dirty="0"/>
          </a:p>
          <a:p>
            <a:r>
              <a:rPr lang="de-AT" sz="1600" dirty="0"/>
              <a:t>Update kann man als Transformationen bestehender Bestandsobjektbäume verstehen. </a:t>
            </a:r>
            <a:br>
              <a:rPr lang="de-AT" sz="1600" dirty="0"/>
            </a:br>
            <a:r>
              <a:rPr lang="de-AT" sz="1600" dirty="0"/>
              <a:t>Welche Transformationen möglich sind, hängt vom Objekt und seinem Status ab.</a:t>
            </a:r>
          </a:p>
          <a:p>
            <a:endParaRPr lang="de-AT" sz="1600" dirty="0"/>
          </a:p>
          <a:p>
            <a:r>
              <a:rPr lang="de-AT" sz="1600" dirty="0"/>
              <a:t>Eine Abfrage, welche Transformation aktuell möglich ist, kann sinnvoll sein. Bei Konvertierungshilfe gibt es so etwas.</a:t>
            </a:r>
          </a:p>
          <a:p>
            <a:endParaRPr lang="de-AT" sz="1600" dirty="0"/>
          </a:p>
          <a:p>
            <a:r>
              <a:rPr lang="de-AT" sz="1600" dirty="0"/>
              <a:t>Noch allgemeiner: Die Transformation kann sich auch auf mehrere Objektbäume gleichzeitig beziehen.</a:t>
            </a:r>
            <a:br>
              <a:rPr lang="de-AT" sz="1600" dirty="0"/>
            </a:br>
            <a:r>
              <a:rPr lang="de-AT" sz="1600" dirty="0"/>
              <a:t>Beispiel Konvertierungshilfe: Hier können mehrere Verträge gleichzeitig in eine Transformation einbezogen werden. Man kann von einem Kontext sprechen.</a:t>
            </a:r>
          </a:p>
        </p:txBody>
      </p:sp>
    </p:spTree>
    <p:extLst>
      <p:ext uri="{BB962C8B-B14F-4D97-AF65-F5344CB8AC3E}">
        <p14:creationId xmlns:p14="http://schemas.microsoft.com/office/powerpoint/2010/main" val="966630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2330C20F-0CBD-540D-E5A4-082B89D18970}"/>
              </a:ext>
            </a:extLst>
          </p:cNvPr>
          <p:cNvSpPr txBox="1"/>
          <p:nvPr/>
        </p:nvSpPr>
        <p:spPr>
          <a:xfrm>
            <a:off x="850832" y="1434764"/>
            <a:ext cx="10410469" cy="2062103"/>
          </a:xfrm>
          <a:prstGeom prst="rect">
            <a:avLst/>
          </a:prstGeom>
          <a:noFill/>
        </p:spPr>
        <p:txBody>
          <a:bodyPr wrap="square" rtlCol="0">
            <a:spAutoFit/>
          </a:bodyPr>
          <a:lstStyle/>
          <a:p>
            <a:r>
              <a:rPr lang="de-AT" sz="1600" dirty="0"/>
              <a:t>Für ein Update, wird benötigt:</a:t>
            </a:r>
          </a:p>
          <a:p>
            <a:pPr marL="285750" indent="-285750">
              <a:buFont typeface="Arial" panose="020B0604020202020204" pitchFamily="34" charset="0"/>
              <a:buChar char="•"/>
            </a:pPr>
            <a:r>
              <a:rPr lang="de-AT" sz="1600" dirty="0"/>
              <a:t>ein Bezug zu den betroffenen Objekten im Bestand, meist eins, bei einem Kontext eventuell mehrere. </a:t>
            </a:r>
            <a:br>
              <a:rPr lang="de-AT" sz="1600" dirty="0"/>
            </a:br>
            <a:r>
              <a:rPr lang="de-AT" sz="1600" dirty="0"/>
              <a:t>Der Bezug kann üblicher Weise über die </a:t>
            </a:r>
            <a:r>
              <a:rPr lang="de-AT" sz="1600" dirty="0" err="1"/>
              <a:t>Ids</a:t>
            </a:r>
            <a:r>
              <a:rPr lang="de-AT" sz="1600" dirty="0"/>
              <a:t> der Objekte hergestellt werden.</a:t>
            </a:r>
          </a:p>
          <a:p>
            <a:pPr marL="285750" indent="-285750">
              <a:buFont typeface="Arial" panose="020B0604020202020204" pitchFamily="34" charset="0"/>
              <a:buChar char="•"/>
            </a:pPr>
            <a:r>
              <a:rPr lang="de-AT" sz="1600" dirty="0"/>
              <a:t>Genaue Angaben zur Transformation. </a:t>
            </a:r>
          </a:p>
          <a:p>
            <a:pPr marL="742950" lvl="1" indent="-285750">
              <a:buFont typeface="Arial" panose="020B0604020202020204" pitchFamily="34" charset="0"/>
              <a:buChar char="•"/>
            </a:pPr>
            <a:r>
              <a:rPr lang="de-AT" sz="1600" dirty="0"/>
              <a:t>Das kann einfach sein, z.B. die Angabe eines IBANS, der künftig benutzt werden soll, </a:t>
            </a:r>
          </a:p>
          <a:p>
            <a:pPr marL="742950" lvl="1" indent="-285750">
              <a:buFont typeface="Arial" panose="020B0604020202020204" pitchFamily="34" charset="0"/>
              <a:buChar char="•"/>
            </a:pPr>
            <a:r>
              <a:rPr lang="de-AT" sz="1600" dirty="0"/>
              <a:t>es kann aber sehr komplex sein und wenn die Objektbäume der Bestandsobjekte verändert werden sollen (insb. bei Verträgen) dann werden sich die Transformationsangaben stark auf die Objektbäume der Bestandsobjekte beziehen.</a:t>
            </a:r>
          </a:p>
        </p:txBody>
      </p:sp>
      <p:sp>
        <p:nvSpPr>
          <p:cNvPr id="3" name="Textfeld 2">
            <a:extLst>
              <a:ext uri="{FF2B5EF4-FFF2-40B4-BE49-F238E27FC236}">
                <a16:creationId xmlns:a16="http://schemas.microsoft.com/office/drawing/2014/main" id="{C41809E2-1771-D420-4374-C4B5A09D9F2B}"/>
              </a:ext>
            </a:extLst>
          </p:cNvPr>
          <p:cNvSpPr txBox="1"/>
          <p:nvPr/>
        </p:nvSpPr>
        <p:spPr>
          <a:xfrm>
            <a:off x="899730" y="506510"/>
            <a:ext cx="10410469" cy="584775"/>
          </a:xfrm>
          <a:prstGeom prst="rect">
            <a:avLst/>
          </a:prstGeom>
          <a:noFill/>
        </p:spPr>
        <p:txBody>
          <a:bodyPr wrap="square" rtlCol="0">
            <a:spAutoFit/>
          </a:bodyPr>
          <a:lstStyle/>
          <a:p>
            <a:r>
              <a:rPr lang="de-AT" sz="1600" dirty="0"/>
              <a:t>Für ein Create, wird benötigt:</a:t>
            </a:r>
          </a:p>
          <a:p>
            <a:pPr marL="285750" indent="-285750">
              <a:buFont typeface="Arial" panose="020B0604020202020204" pitchFamily="34" charset="0"/>
              <a:buChar char="•"/>
            </a:pPr>
            <a:r>
              <a:rPr lang="de-AT" sz="1600" dirty="0"/>
              <a:t>Ein detaillierter Aufbau des zu erzeugenden Objektes (Objektbaums)</a:t>
            </a:r>
          </a:p>
        </p:txBody>
      </p:sp>
      <p:sp>
        <p:nvSpPr>
          <p:cNvPr id="4" name="Textfeld 3">
            <a:extLst>
              <a:ext uri="{FF2B5EF4-FFF2-40B4-BE49-F238E27FC236}">
                <a16:creationId xmlns:a16="http://schemas.microsoft.com/office/drawing/2014/main" id="{EC707BF5-601A-9D6F-7B0E-1EF25973B3CB}"/>
              </a:ext>
            </a:extLst>
          </p:cNvPr>
          <p:cNvSpPr txBox="1"/>
          <p:nvPr/>
        </p:nvSpPr>
        <p:spPr>
          <a:xfrm>
            <a:off x="899729" y="3655567"/>
            <a:ext cx="10410469" cy="5016758"/>
          </a:xfrm>
          <a:prstGeom prst="rect">
            <a:avLst/>
          </a:prstGeom>
          <a:noFill/>
        </p:spPr>
        <p:txBody>
          <a:bodyPr wrap="square" rtlCol="0">
            <a:spAutoFit/>
          </a:bodyPr>
          <a:lstStyle/>
          <a:p>
            <a:r>
              <a:rPr lang="de-AT" sz="1600" dirty="0"/>
              <a:t>Ein Update kann, je nach Komplexität anbieten:</a:t>
            </a:r>
          </a:p>
          <a:p>
            <a:pPr marL="285750" indent="-285750">
              <a:buFont typeface="Arial" panose="020B0604020202020204" pitchFamily="34" charset="0"/>
              <a:buChar char="•"/>
            </a:pPr>
            <a:r>
              <a:rPr lang="de-AT" sz="1600" dirty="0"/>
              <a:t>Probeservice, in welchem die Transformation ohne </a:t>
            </a:r>
            <a:r>
              <a:rPr lang="de-AT" sz="1600" dirty="0" err="1"/>
              <a:t>Persistierung</a:t>
            </a:r>
            <a:r>
              <a:rPr lang="de-AT" sz="1600" dirty="0"/>
              <a:t> angewendet wird</a:t>
            </a:r>
          </a:p>
          <a:p>
            <a:pPr marL="742950" lvl="1" indent="-285750">
              <a:buFont typeface="Arial" panose="020B0604020202020204" pitchFamily="34" charset="0"/>
              <a:buChar char="•"/>
            </a:pPr>
            <a:r>
              <a:rPr lang="de-AT" sz="1600" dirty="0"/>
              <a:t>Wirft </a:t>
            </a:r>
            <a:r>
              <a:rPr lang="de-AT" sz="1600" dirty="0" err="1"/>
              <a:t>SoapFault</a:t>
            </a:r>
            <a:r>
              <a:rPr lang="de-AT" sz="1600" dirty="0"/>
              <a:t>, wenn der Input grob falsch ist.</a:t>
            </a:r>
          </a:p>
          <a:p>
            <a:pPr marL="742950" lvl="1" indent="-285750">
              <a:buFont typeface="Arial" panose="020B0604020202020204" pitchFamily="34" charset="0"/>
              <a:buChar char="•"/>
            </a:pPr>
            <a:r>
              <a:rPr lang="de-AT" sz="1600" dirty="0"/>
              <a:t>Gibt OK oder NOK zurück und in der Regel das Ergebnis der Transformation.</a:t>
            </a:r>
          </a:p>
          <a:p>
            <a:pPr marL="742950" lvl="1" indent="-285750">
              <a:buFont typeface="Arial" panose="020B0604020202020204" pitchFamily="34" charset="0"/>
              <a:buChar char="•"/>
            </a:pPr>
            <a:r>
              <a:rPr lang="de-AT" sz="1600" dirty="0"/>
              <a:t>Insbesondere sind Abwandlungen im Probeservice unkompliziert möglich. Vielleicht ist die gewünschte Transformation so nicht möglich, aber in ganz ähnlicher Form. Der Response gibt die nächstmögliche Form zurück (z.B. eine Versicherungssumme wurde im Request zu hoch gewählt und wird im Response nach unten korrigiert)</a:t>
            </a:r>
          </a:p>
          <a:p>
            <a:pPr marL="742950" lvl="1" indent="-285750">
              <a:buFont typeface="Arial" panose="020B0604020202020204" pitchFamily="34" charset="0"/>
              <a:buChar char="•"/>
            </a:pPr>
            <a:r>
              <a:rPr lang="de-AT" sz="1600" dirty="0"/>
              <a:t>Nur wenn Abwandlungen unterstützt werden sollen, macht ein Responseobjekt Sinn.</a:t>
            </a:r>
          </a:p>
          <a:p>
            <a:pPr marL="285750" indent="-285750">
              <a:buFont typeface="Arial" panose="020B0604020202020204" pitchFamily="34" charset="0"/>
              <a:buChar char="•"/>
            </a:pPr>
            <a:r>
              <a:rPr lang="de-AT" sz="1600" dirty="0"/>
              <a:t>Service, welcher die Transformation anwendet</a:t>
            </a:r>
          </a:p>
          <a:p>
            <a:pPr marL="742950" lvl="1" indent="-285750">
              <a:buFont typeface="Arial" panose="020B0604020202020204" pitchFamily="34" charset="0"/>
              <a:buChar char="•"/>
            </a:pPr>
            <a:r>
              <a:rPr lang="de-AT" sz="1600" dirty="0"/>
              <a:t>Abwandlungen sind theoretisch möglich, aber nicht ganz unproblematisch. Um solche Use-Cases zu unterstützten ist besser, wenn ein Probehandeln möglich wäre und der eigentliche Service einen Harten Fehler liefert.</a:t>
            </a:r>
          </a:p>
          <a:p>
            <a:pPr marL="742950" lvl="1" indent="-285750">
              <a:buFont typeface="Arial" panose="020B0604020202020204" pitchFamily="34" charset="0"/>
              <a:buChar char="•"/>
            </a:pPr>
            <a:r>
              <a:rPr lang="de-AT" sz="1600" dirty="0"/>
              <a:t>Der echte Service sollte kein Objektmodell Response liefern, wenn keine Abwandlungen möglich sind. </a:t>
            </a:r>
          </a:p>
          <a:p>
            <a:pPr marL="285750" indent="-285750">
              <a:buFont typeface="Arial" panose="020B0604020202020204" pitchFamily="34" charset="0"/>
              <a:buChar char="•"/>
            </a:pPr>
            <a:endParaRPr lang="de-AT" sz="1600" dirty="0"/>
          </a:p>
          <a:p>
            <a:r>
              <a:rPr lang="de-AT" sz="1600" dirty="0"/>
              <a:t>Ein Update kann sein</a:t>
            </a:r>
          </a:p>
          <a:p>
            <a:pPr marL="285750" indent="-285750">
              <a:buFont typeface="Arial" panose="020B0604020202020204" pitchFamily="34" charset="0"/>
              <a:buChar char="•"/>
            </a:pPr>
            <a:r>
              <a:rPr lang="de-AT" sz="1600" dirty="0"/>
              <a:t>Synchron (Änderung wird sofort angewendet, Response reflektiert den neuen Zustand)</a:t>
            </a:r>
          </a:p>
          <a:p>
            <a:pPr marL="285750" indent="-285750">
              <a:buFont typeface="Arial" panose="020B0604020202020204" pitchFamily="34" charset="0"/>
              <a:buChar char="•"/>
            </a:pPr>
            <a:r>
              <a:rPr lang="de-AT" sz="1600" dirty="0"/>
              <a:t>Asynchron (Änderung wird nicht sofort angewendet, Response reflektiert den gewünschten Zustand)</a:t>
            </a:r>
          </a:p>
          <a:p>
            <a:pPr marL="285750" indent="-285750">
              <a:buFont typeface="Arial" panose="020B0604020202020204" pitchFamily="34" charset="0"/>
              <a:buChar char="•"/>
            </a:pPr>
            <a:r>
              <a:rPr lang="de-AT" sz="1600" dirty="0"/>
              <a:t>Mischung (manche Änderungen werden sofort angewendet andere nicht. Am Response ist erkennbar, welcher Fall eingetreten ist.</a:t>
            </a:r>
          </a:p>
        </p:txBody>
      </p:sp>
    </p:spTree>
    <p:extLst>
      <p:ext uri="{BB962C8B-B14F-4D97-AF65-F5344CB8AC3E}">
        <p14:creationId xmlns:p14="http://schemas.microsoft.com/office/powerpoint/2010/main" val="3376885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6EBDE60B-272F-EC4F-6FB2-6E55EE34D52D}"/>
              </a:ext>
            </a:extLst>
          </p:cNvPr>
          <p:cNvSpPr txBox="1"/>
          <p:nvPr/>
        </p:nvSpPr>
        <p:spPr>
          <a:xfrm>
            <a:off x="670722" y="584748"/>
            <a:ext cx="10410469" cy="5509200"/>
          </a:xfrm>
          <a:prstGeom prst="rect">
            <a:avLst/>
          </a:prstGeom>
          <a:noFill/>
        </p:spPr>
        <p:txBody>
          <a:bodyPr wrap="square" rtlCol="0">
            <a:spAutoFit/>
          </a:bodyPr>
          <a:lstStyle/>
          <a:p>
            <a:r>
              <a:rPr lang="de-AT" sz="1600" dirty="0"/>
              <a:t>Ein Create wird je nach Komplexität anbieten:</a:t>
            </a:r>
          </a:p>
          <a:p>
            <a:pPr marL="285750" indent="-285750">
              <a:buFont typeface="Arial" panose="020B0604020202020204" pitchFamily="34" charset="0"/>
              <a:buChar char="•"/>
            </a:pPr>
            <a:r>
              <a:rPr lang="de-AT" sz="1600" dirty="0"/>
              <a:t>Probeservice, in welchem das anzulegende Objekt geprüft wird</a:t>
            </a:r>
          </a:p>
          <a:p>
            <a:pPr marL="742950" lvl="1" indent="-285750">
              <a:buFont typeface="Arial" panose="020B0604020202020204" pitchFamily="34" charset="0"/>
              <a:buChar char="•"/>
            </a:pPr>
            <a:r>
              <a:rPr lang="de-AT" sz="1600" dirty="0"/>
              <a:t>Wenn der Input grob falsch ist, wird ein </a:t>
            </a:r>
            <a:r>
              <a:rPr lang="de-AT" sz="1600" dirty="0" err="1"/>
              <a:t>SoapFault</a:t>
            </a:r>
            <a:r>
              <a:rPr lang="de-AT" sz="1600" dirty="0"/>
              <a:t> geworfen </a:t>
            </a:r>
          </a:p>
          <a:p>
            <a:pPr marL="742950" lvl="1" indent="-285750">
              <a:buFont typeface="Arial" panose="020B0604020202020204" pitchFamily="34" charset="0"/>
              <a:buChar char="•"/>
            </a:pPr>
            <a:r>
              <a:rPr lang="de-AT" sz="1600" dirty="0"/>
              <a:t>Es wird OK oder NOK zurückgegeben, ohne dass die Änderung tatsächlich persistiert wird.</a:t>
            </a:r>
          </a:p>
          <a:p>
            <a:pPr marL="742950" lvl="1" indent="-285750">
              <a:buFont typeface="Arial" panose="020B0604020202020204" pitchFamily="34" charset="0"/>
              <a:buChar char="•"/>
            </a:pPr>
            <a:r>
              <a:rPr lang="de-AT" sz="1600" dirty="0"/>
              <a:t>Es wird eventuell ein Objektbaum NOK dekoriert mit Meldungen zurückgegeben</a:t>
            </a:r>
          </a:p>
          <a:p>
            <a:pPr marL="742950" lvl="1" indent="-285750">
              <a:buFont typeface="Arial" panose="020B0604020202020204" pitchFamily="34" charset="0"/>
              <a:buChar char="•"/>
            </a:pPr>
            <a:r>
              <a:rPr lang="de-AT" sz="1600" dirty="0"/>
              <a:t>Insbesondere sind Abwandlungen im Probeservice unkompliziert möglich. Vielleicht ist die gewünschte Transformation so nicht möglich, aber in ganz ähnlicher Form. Der Response gibt die nächstmögliche Form zurück (z.B. eine Versicherungssumme wurde im Request zu hoch gewählt und wird im Response nach unten korrigiert)</a:t>
            </a:r>
          </a:p>
          <a:p>
            <a:pPr marL="742950" lvl="1" indent="-285750">
              <a:buFont typeface="Arial" panose="020B0604020202020204" pitchFamily="34" charset="0"/>
              <a:buChar char="•"/>
            </a:pPr>
            <a:r>
              <a:rPr lang="de-AT" sz="1600" dirty="0"/>
              <a:t>Nur wenn Abwandlungen unterstützt werden sollen, macht ein Responseobjekt Sinn.</a:t>
            </a:r>
          </a:p>
          <a:p>
            <a:pPr marL="285750" indent="-285750">
              <a:buFont typeface="Arial" panose="020B0604020202020204" pitchFamily="34" charset="0"/>
              <a:buChar char="•"/>
            </a:pPr>
            <a:r>
              <a:rPr lang="de-AT" sz="1600" dirty="0"/>
              <a:t>Service, welcher das Objekt erzeugt</a:t>
            </a:r>
          </a:p>
          <a:p>
            <a:pPr marL="742950" lvl="1" indent="-285750">
              <a:buFont typeface="Arial" panose="020B0604020202020204" pitchFamily="34" charset="0"/>
              <a:buChar char="•"/>
            </a:pPr>
            <a:r>
              <a:rPr lang="de-AT" sz="1600" dirty="0"/>
              <a:t>Abwandlungen des Inputs sind theoretisch möglich, aber nicht ganz unproblematisch. Um solche Use-Cases zu unterstützten ist besser, wenn ein Probehandeln möglich wäre und der eigentliche Service einen harten Fehler liefert.</a:t>
            </a:r>
          </a:p>
          <a:p>
            <a:pPr marL="742950" lvl="1" indent="-285750">
              <a:buFont typeface="Arial" panose="020B0604020202020204" pitchFamily="34" charset="0"/>
              <a:buChar char="•"/>
            </a:pPr>
            <a:r>
              <a:rPr lang="de-AT" sz="1600" dirty="0"/>
              <a:t>Der echte Service sollte kein Objektmodell Response liefern, wenn keine Abwandlungen möglich sind. </a:t>
            </a:r>
          </a:p>
          <a:p>
            <a:pPr marL="285750" indent="-285750">
              <a:buFont typeface="Arial" panose="020B0604020202020204" pitchFamily="34" charset="0"/>
              <a:buChar char="•"/>
            </a:pPr>
            <a:endParaRPr lang="de-AT" sz="1600" dirty="0"/>
          </a:p>
          <a:p>
            <a:r>
              <a:rPr lang="de-AT" sz="1600" dirty="0"/>
              <a:t>Ein Update / Create kann sein</a:t>
            </a:r>
          </a:p>
          <a:p>
            <a:pPr marL="285750" indent="-285750">
              <a:buFont typeface="Arial" panose="020B0604020202020204" pitchFamily="34" charset="0"/>
              <a:buChar char="•"/>
            </a:pPr>
            <a:r>
              <a:rPr lang="de-AT" sz="1600" dirty="0"/>
              <a:t>Synchron (Änderung wird sofort angewendet, Response reflektiert den neuen Zustand)</a:t>
            </a:r>
          </a:p>
          <a:p>
            <a:pPr marL="285750" indent="-285750">
              <a:buFont typeface="Arial" panose="020B0604020202020204" pitchFamily="34" charset="0"/>
              <a:buChar char="•"/>
            </a:pPr>
            <a:r>
              <a:rPr lang="de-AT" sz="1600" dirty="0"/>
              <a:t>Asynchron (Änderung wird nicht sofort angewendet, Response reflektiert den gewünschten Zustand, nicht den tatsächlich neuen Zustand), Geschäftsfallnummer ist die </a:t>
            </a:r>
            <a:r>
              <a:rPr lang="de-AT" sz="1600" dirty="0" err="1"/>
              <a:t>Id</a:t>
            </a:r>
            <a:r>
              <a:rPr lang="de-AT" sz="1600" dirty="0"/>
              <a:t> für den Vorgang</a:t>
            </a:r>
          </a:p>
          <a:p>
            <a:pPr marL="285750" indent="-285750">
              <a:buFont typeface="Arial" panose="020B0604020202020204" pitchFamily="34" charset="0"/>
              <a:buChar char="•"/>
            </a:pPr>
            <a:r>
              <a:rPr lang="de-AT" sz="1600" dirty="0"/>
              <a:t>Mischung (manche Änderungen werden sofort angewendet andere nicht). Am Response ist erkennbar, welcher Fall eingetreten ist, benötigt ebenfalls</a:t>
            </a:r>
          </a:p>
        </p:txBody>
      </p:sp>
    </p:spTree>
    <p:extLst>
      <p:ext uri="{BB962C8B-B14F-4D97-AF65-F5344CB8AC3E}">
        <p14:creationId xmlns:p14="http://schemas.microsoft.com/office/powerpoint/2010/main" val="719653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4BF9F2F6-B6F3-3C62-653C-439CCCA0B973}"/>
              </a:ext>
            </a:extLst>
          </p:cNvPr>
          <p:cNvCxnSpPr/>
          <p:nvPr/>
        </p:nvCxnSpPr>
        <p:spPr>
          <a:xfrm>
            <a:off x="4719293" y="133671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Gerade Verbindung mit Pfeil 5">
            <a:extLst>
              <a:ext uri="{FF2B5EF4-FFF2-40B4-BE49-F238E27FC236}">
                <a16:creationId xmlns:a16="http://schemas.microsoft.com/office/drawing/2014/main" id="{35A87F64-509B-4B28-0596-692BF0A450FA}"/>
              </a:ext>
            </a:extLst>
          </p:cNvPr>
          <p:cNvCxnSpPr/>
          <p:nvPr/>
        </p:nvCxnSpPr>
        <p:spPr>
          <a:xfrm>
            <a:off x="4720105" y="148911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 name="Rechteck 6">
            <a:extLst>
              <a:ext uri="{FF2B5EF4-FFF2-40B4-BE49-F238E27FC236}">
                <a16:creationId xmlns:a16="http://schemas.microsoft.com/office/drawing/2014/main" id="{316CA5C5-00AB-B992-B3DB-EB8A0D3F6018}"/>
              </a:ext>
            </a:extLst>
          </p:cNvPr>
          <p:cNvSpPr/>
          <p:nvPr/>
        </p:nvSpPr>
        <p:spPr>
          <a:xfrm>
            <a:off x="7305040" y="1148080"/>
            <a:ext cx="980440" cy="47243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a:t>Probe</a:t>
            </a:r>
          </a:p>
        </p:txBody>
      </p:sp>
      <p:sp>
        <p:nvSpPr>
          <p:cNvPr id="8" name="Textfeld 7">
            <a:extLst>
              <a:ext uri="{FF2B5EF4-FFF2-40B4-BE49-F238E27FC236}">
                <a16:creationId xmlns:a16="http://schemas.microsoft.com/office/drawing/2014/main" id="{C67EC907-3088-E5C1-75B0-C6543874F926}"/>
              </a:ext>
            </a:extLst>
          </p:cNvPr>
          <p:cNvSpPr txBox="1"/>
          <p:nvPr/>
        </p:nvSpPr>
        <p:spPr>
          <a:xfrm>
            <a:off x="8580120" y="1076960"/>
            <a:ext cx="2837956" cy="584775"/>
          </a:xfrm>
          <a:prstGeom prst="rect">
            <a:avLst/>
          </a:prstGeom>
          <a:noFill/>
        </p:spPr>
        <p:txBody>
          <a:bodyPr wrap="none" rtlCol="0">
            <a:spAutoFit/>
          </a:bodyPr>
          <a:lstStyle/>
          <a:p>
            <a:r>
              <a:rPr lang="de-AT" sz="1600" dirty="0"/>
              <a:t>Trägt die Infos zusammen,</a:t>
            </a:r>
          </a:p>
          <a:p>
            <a:r>
              <a:rPr lang="de-AT" sz="1600" dirty="0"/>
              <a:t>ändert aber nichts im Bestand</a:t>
            </a:r>
          </a:p>
        </p:txBody>
      </p:sp>
      <p:cxnSp>
        <p:nvCxnSpPr>
          <p:cNvPr id="9" name="Gerade Verbindung mit Pfeil 8">
            <a:extLst>
              <a:ext uri="{FF2B5EF4-FFF2-40B4-BE49-F238E27FC236}">
                <a16:creationId xmlns:a16="http://schemas.microsoft.com/office/drawing/2014/main" id="{62DDA54D-20D6-8596-3707-183906693F66}"/>
              </a:ext>
            </a:extLst>
          </p:cNvPr>
          <p:cNvCxnSpPr/>
          <p:nvPr/>
        </p:nvCxnSpPr>
        <p:spPr>
          <a:xfrm>
            <a:off x="4719293" y="203775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Gerade Verbindung mit Pfeil 9">
            <a:extLst>
              <a:ext uri="{FF2B5EF4-FFF2-40B4-BE49-F238E27FC236}">
                <a16:creationId xmlns:a16="http://schemas.microsoft.com/office/drawing/2014/main" id="{5FA27C7C-BA83-222F-266B-ECA8F8133703}"/>
              </a:ext>
            </a:extLst>
          </p:cNvPr>
          <p:cNvCxnSpPr/>
          <p:nvPr/>
        </p:nvCxnSpPr>
        <p:spPr>
          <a:xfrm>
            <a:off x="4720105" y="219015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11" name="Rechteck 10">
            <a:extLst>
              <a:ext uri="{FF2B5EF4-FFF2-40B4-BE49-F238E27FC236}">
                <a16:creationId xmlns:a16="http://schemas.microsoft.com/office/drawing/2014/main" id="{62E58ECD-9A5F-E4DE-3E48-ED5467932A35}"/>
              </a:ext>
            </a:extLst>
          </p:cNvPr>
          <p:cNvSpPr/>
          <p:nvPr/>
        </p:nvSpPr>
        <p:spPr>
          <a:xfrm>
            <a:off x="7305040" y="1849120"/>
            <a:ext cx="980440" cy="472437"/>
          </a:xfrm>
          <a:prstGeom prst="rect">
            <a:avLst/>
          </a:prstGeom>
          <a:solidFill>
            <a:srgbClr val="FFC0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a:t>Sofort</a:t>
            </a:r>
          </a:p>
        </p:txBody>
      </p:sp>
      <p:sp>
        <p:nvSpPr>
          <p:cNvPr id="12" name="Textfeld 11">
            <a:extLst>
              <a:ext uri="{FF2B5EF4-FFF2-40B4-BE49-F238E27FC236}">
                <a16:creationId xmlns:a16="http://schemas.microsoft.com/office/drawing/2014/main" id="{0E0D6CBA-7439-1BE2-7650-AE943639AA76}"/>
              </a:ext>
            </a:extLst>
          </p:cNvPr>
          <p:cNvSpPr txBox="1"/>
          <p:nvPr/>
        </p:nvSpPr>
        <p:spPr>
          <a:xfrm>
            <a:off x="8580120" y="1778000"/>
            <a:ext cx="2474973" cy="584775"/>
          </a:xfrm>
          <a:prstGeom prst="rect">
            <a:avLst/>
          </a:prstGeom>
          <a:noFill/>
        </p:spPr>
        <p:txBody>
          <a:bodyPr wrap="none" rtlCol="0">
            <a:spAutoFit/>
          </a:bodyPr>
          <a:lstStyle/>
          <a:p>
            <a:r>
              <a:rPr lang="de-AT" sz="1600" dirty="0"/>
              <a:t>Setzt die Änderung um, </a:t>
            </a:r>
            <a:br>
              <a:rPr lang="de-AT" sz="1600" dirty="0"/>
            </a:br>
            <a:r>
              <a:rPr lang="de-AT" sz="1600" dirty="0"/>
              <a:t>Funktionsweise wie Probe</a:t>
            </a:r>
          </a:p>
        </p:txBody>
      </p:sp>
      <p:cxnSp>
        <p:nvCxnSpPr>
          <p:cNvPr id="13" name="Gerade Verbindung mit Pfeil 12">
            <a:extLst>
              <a:ext uri="{FF2B5EF4-FFF2-40B4-BE49-F238E27FC236}">
                <a16:creationId xmlns:a16="http://schemas.microsoft.com/office/drawing/2014/main" id="{5FC8D958-6A8E-423E-5886-F0BCEADC5833}"/>
              </a:ext>
            </a:extLst>
          </p:cNvPr>
          <p:cNvCxnSpPr/>
          <p:nvPr/>
        </p:nvCxnSpPr>
        <p:spPr>
          <a:xfrm>
            <a:off x="4719293" y="2804839"/>
            <a:ext cx="23764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Gerade Verbindung mit Pfeil 13">
            <a:extLst>
              <a:ext uri="{FF2B5EF4-FFF2-40B4-BE49-F238E27FC236}">
                <a16:creationId xmlns:a16="http://schemas.microsoft.com/office/drawing/2014/main" id="{CC50CBE9-BBAF-DD32-DBA8-D04F71A3D507}"/>
              </a:ext>
            </a:extLst>
          </p:cNvPr>
          <p:cNvCxnSpPr/>
          <p:nvPr/>
        </p:nvCxnSpPr>
        <p:spPr>
          <a:xfrm>
            <a:off x="4720105" y="2957239"/>
            <a:ext cx="2376462" cy="0"/>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15" name="Rechteck 14">
            <a:extLst>
              <a:ext uri="{FF2B5EF4-FFF2-40B4-BE49-F238E27FC236}">
                <a16:creationId xmlns:a16="http://schemas.microsoft.com/office/drawing/2014/main" id="{14E6B18C-7313-E938-027C-0EB7F637AA8D}"/>
              </a:ext>
            </a:extLst>
          </p:cNvPr>
          <p:cNvSpPr/>
          <p:nvPr/>
        </p:nvSpPr>
        <p:spPr>
          <a:xfrm>
            <a:off x="7305040" y="2616200"/>
            <a:ext cx="980440" cy="472437"/>
          </a:xfrm>
          <a:prstGeom prst="rect">
            <a:avLst/>
          </a:prstGeom>
          <a:solidFill>
            <a:schemeClr val="accent2">
              <a:lumMod val="60000"/>
              <a:lumOff val="4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AT" dirty="0" err="1"/>
              <a:t>Async</a:t>
            </a:r>
            <a:endParaRPr lang="de-AT" dirty="0"/>
          </a:p>
        </p:txBody>
      </p:sp>
      <p:sp>
        <p:nvSpPr>
          <p:cNvPr id="16" name="Textfeld 15">
            <a:extLst>
              <a:ext uri="{FF2B5EF4-FFF2-40B4-BE49-F238E27FC236}">
                <a16:creationId xmlns:a16="http://schemas.microsoft.com/office/drawing/2014/main" id="{D834733E-6D53-9CED-80C7-B7807E9A9DA1}"/>
              </a:ext>
            </a:extLst>
          </p:cNvPr>
          <p:cNvSpPr txBox="1"/>
          <p:nvPr/>
        </p:nvSpPr>
        <p:spPr>
          <a:xfrm>
            <a:off x="8580120" y="2545080"/>
            <a:ext cx="3468770" cy="1323439"/>
          </a:xfrm>
          <a:prstGeom prst="rect">
            <a:avLst/>
          </a:prstGeom>
          <a:noFill/>
        </p:spPr>
        <p:txBody>
          <a:bodyPr wrap="none" rtlCol="0">
            <a:spAutoFit/>
          </a:bodyPr>
          <a:lstStyle/>
          <a:p>
            <a:r>
              <a:rPr lang="de-AT" sz="1600" dirty="0"/>
              <a:t>Nimmt den Änderungswunsch an,</a:t>
            </a:r>
          </a:p>
          <a:p>
            <a:r>
              <a:rPr lang="de-AT" sz="1600" dirty="0"/>
              <a:t>macht aber keine direkte Umsetzung,</a:t>
            </a:r>
          </a:p>
          <a:p>
            <a:r>
              <a:rPr lang="de-AT" sz="1600" dirty="0"/>
              <a:t>benötigt Status, </a:t>
            </a:r>
            <a:br>
              <a:rPr lang="de-AT" sz="1600" dirty="0"/>
            </a:br>
            <a:r>
              <a:rPr lang="de-AT" sz="1600" dirty="0"/>
              <a:t>ist aber auch in der Lage zur </a:t>
            </a:r>
            <a:br>
              <a:rPr lang="de-AT" sz="1600" dirty="0"/>
            </a:br>
            <a:r>
              <a:rPr lang="de-AT" sz="1600" dirty="0"/>
              <a:t>Laufzeit „Sofort“ umzusetzen</a:t>
            </a:r>
          </a:p>
        </p:txBody>
      </p:sp>
      <p:sp>
        <p:nvSpPr>
          <p:cNvPr id="17" name="Textfeld 16">
            <a:extLst>
              <a:ext uri="{FF2B5EF4-FFF2-40B4-BE49-F238E27FC236}">
                <a16:creationId xmlns:a16="http://schemas.microsoft.com/office/drawing/2014/main" id="{543C1BB3-F61B-B0B3-E661-3B6ACC0F3315}"/>
              </a:ext>
            </a:extLst>
          </p:cNvPr>
          <p:cNvSpPr txBox="1"/>
          <p:nvPr/>
        </p:nvSpPr>
        <p:spPr>
          <a:xfrm>
            <a:off x="300229" y="1107299"/>
            <a:ext cx="1390061" cy="276999"/>
          </a:xfrm>
          <a:prstGeom prst="rect">
            <a:avLst/>
          </a:prstGeom>
          <a:noFill/>
        </p:spPr>
        <p:txBody>
          <a:bodyPr wrap="none" rtlCol="0">
            <a:spAutoFit/>
          </a:bodyPr>
          <a:lstStyle/>
          <a:p>
            <a:r>
              <a:rPr lang="de-AT" sz="1200" dirty="0"/>
              <a:t>CreateApplication</a:t>
            </a:r>
          </a:p>
        </p:txBody>
      </p:sp>
      <p:sp>
        <p:nvSpPr>
          <p:cNvPr id="19" name="Textfeld 18">
            <a:extLst>
              <a:ext uri="{FF2B5EF4-FFF2-40B4-BE49-F238E27FC236}">
                <a16:creationId xmlns:a16="http://schemas.microsoft.com/office/drawing/2014/main" id="{9DC18CBB-CA4B-1FEF-343D-B64C173324AA}"/>
              </a:ext>
            </a:extLst>
          </p:cNvPr>
          <p:cNvSpPr txBox="1"/>
          <p:nvPr/>
        </p:nvSpPr>
        <p:spPr>
          <a:xfrm>
            <a:off x="309880" y="2575419"/>
            <a:ext cx="1419941" cy="276999"/>
          </a:xfrm>
          <a:prstGeom prst="rect">
            <a:avLst/>
          </a:prstGeom>
          <a:noFill/>
        </p:spPr>
        <p:txBody>
          <a:bodyPr wrap="none" rtlCol="0">
            <a:spAutoFit/>
          </a:bodyPr>
          <a:lstStyle/>
          <a:p>
            <a:r>
              <a:rPr lang="de-AT" sz="1200" dirty="0"/>
              <a:t>SubmitApplication</a:t>
            </a:r>
          </a:p>
        </p:txBody>
      </p:sp>
      <p:sp>
        <p:nvSpPr>
          <p:cNvPr id="20" name="Textfeld 19">
            <a:extLst>
              <a:ext uri="{FF2B5EF4-FFF2-40B4-BE49-F238E27FC236}">
                <a16:creationId xmlns:a16="http://schemas.microsoft.com/office/drawing/2014/main" id="{328B9750-4688-E3E7-C166-35A005E41EEA}"/>
              </a:ext>
            </a:extLst>
          </p:cNvPr>
          <p:cNvSpPr txBox="1"/>
          <p:nvPr/>
        </p:nvSpPr>
        <p:spPr>
          <a:xfrm>
            <a:off x="309880" y="1308637"/>
            <a:ext cx="830164" cy="276999"/>
          </a:xfrm>
          <a:prstGeom prst="rect">
            <a:avLst/>
          </a:prstGeom>
          <a:noFill/>
        </p:spPr>
        <p:txBody>
          <a:bodyPr wrap="none" rtlCol="0">
            <a:spAutoFit/>
          </a:bodyPr>
          <a:lstStyle/>
          <a:p>
            <a:r>
              <a:rPr lang="de-AT" sz="1200" dirty="0" err="1"/>
              <a:t>Calculate</a:t>
            </a:r>
            <a:endParaRPr lang="de-AT" sz="1200" dirty="0"/>
          </a:p>
        </p:txBody>
      </p:sp>
      <p:sp>
        <p:nvSpPr>
          <p:cNvPr id="21" name="Textfeld 20">
            <a:extLst>
              <a:ext uri="{FF2B5EF4-FFF2-40B4-BE49-F238E27FC236}">
                <a16:creationId xmlns:a16="http://schemas.microsoft.com/office/drawing/2014/main" id="{7EABDA63-6B7D-7EE2-72D6-97049E32317D}"/>
              </a:ext>
            </a:extLst>
          </p:cNvPr>
          <p:cNvSpPr txBox="1"/>
          <p:nvPr/>
        </p:nvSpPr>
        <p:spPr>
          <a:xfrm>
            <a:off x="309880" y="1808339"/>
            <a:ext cx="1370760" cy="276999"/>
          </a:xfrm>
          <a:prstGeom prst="rect">
            <a:avLst/>
          </a:prstGeom>
          <a:noFill/>
        </p:spPr>
        <p:txBody>
          <a:bodyPr wrap="none" rtlCol="0">
            <a:spAutoFit/>
          </a:bodyPr>
          <a:lstStyle/>
          <a:p>
            <a:r>
              <a:rPr lang="de-AT" sz="1200" dirty="0"/>
              <a:t>Zahlwegänderung</a:t>
            </a:r>
          </a:p>
        </p:txBody>
      </p:sp>
      <p:sp>
        <p:nvSpPr>
          <p:cNvPr id="22" name="Textfeld 21">
            <a:extLst>
              <a:ext uri="{FF2B5EF4-FFF2-40B4-BE49-F238E27FC236}">
                <a16:creationId xmlns:a16="http://schemas.microsoft.com/office/drawing/2014/main" id="{1EA3CC55-0788-B57C-6DDE-465D9C499674}"/>
              </a:ext>
            </a:extLst>
          </p:cNvPr>
          <p:cNvSpPr txBox="1"/>
          <p:nvPr/>
        </p:nvSpPr>
        <p:spPr>
          <a:xfrm>
            <a:off x="1096050" y="1307565"/>
            <a:ext cx="968791" cy="276999"/>
          </a:xfrm>
          <a:prstGeom prst="rect">
            <a:avLst/>
          </a:prstGeom>
          <a:noFill/>
        </p:spPr>
        <p:txBody>
          <a:bodyPr wrap="none" rtlCol="0">
            <a:spAutoFit/>
          </a:bodyPr>
          <a:lstStyle/>
          <a:p>
            <a:r>
              <a:rPr lang="de-AT" sz="1200" dirty="0" err="1"/>
              <a:t>CreateOffer</a:t>
            </a:r>
            <a:endParaRPr lang="de-AT" sz="1200" dirty="0"/>
          </a:p>
        </p:txBody>
      </p:sp>
      <p:sp>
        <p:nvSpPr>
          <p:cNvPr id="2" name="Textfeld 1">
            <a:extLst>
              <a:ext uri="{FF2B5EF4-FFF2-40B4-BE49-F238E27FC236}">
                <a16:creationId xmlns:a16="http://schemas.microsoft.com/office/drawing/2014/main" id="{8765DD61-EB54-8EE0-7B07-69BEBE0276D5}"/>
              </a:ext>
            </a:extLst>
          </p:cNvPr>
          <p:cNvSpPr txBox="1"/>
          <p:nvPr/>
        </p:nvSpPr>
        <p:spPr>
          <a:xfrm>
            <a:off x="1325147" y="4655127"/>
            <a:ext cx="7273466" cy="923330"/>
          </a:xfrm>
          <a:prstGeom prst="rect">
            <a:avLst/>
          </a:prstGeom>
          <a:noFill/>
        </p:spPr>
        <p:txBody>
          <a:bodyPr wrap="none" rtlCol="0">
            <a:spAutoFit/>
          </a:bodyPr>
          <a:lstStyle/>
          <a:p>
            <a:r>
              <a:rPr lang="de-AT" dirty="0">
                <a:hlinkClick r:id="rId2"/>
              </a:rPr>
              <a:t>https://de.wikipedia.org/wiki/Tripel-Graph-Grammatik</a:t>
            </a:r>
            <a:endParaRPr lang="de-AT" dirty="0"/>
          </a:p>
          <a:p>
            <a:r>
              <a:rPr lang="de-AT" dirty="0">
                <a:hlinkClick r:id="rId3"/>
              </a:rPr>
              <a:t>https://www.cs.le.ac.uk/people/rh122/papers/2006/Hec06Nutshell.pdf</a:t>
            </a:r>
            <a:endParaRPr lang="de-AT" dirty="0"/>
          </a:p>
          <a:p>
            <a:endParaRPr lang="de-AT" dirty="0"/>
          </a:p>
        </p:txBody>
      </p:sp>
    </p:spTree>
    <p:extLst>
      <p:ext uri="{BB962C8B-B14F-4D97-AF65-F5344CB8AC3E}">
        <p14:creationId xmlns:p14="http://schemas.microsoft.com/office/powerpoint/2010/main" val="59192767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789</Words>
  <Application>Microsoft Office PowerPoint</Application>
  <PresentationFormat>Breitbild</PresentationFormat>
  <Paragraphs>70</Paragraphs>
  <Slides>4</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vt:i4>
      </vt:variant>
    </vt:vector>
  </HeadingPairs>
  <TitlesOfParts>
    <vt:vector size="8" baseType="lpstr">
      <vt:lpstr>Aptos</vt:lpstr>
      <vt:lpstr>Aptos Display</vt:lpstr>
      <vt:lpstr>Arial</vt:lpstr>
      <vt:lpstr>Office</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Jens Bühring</dc:creator>
  <cp:lastModifiedBy>Jens Bühring</cp:lastModifiedBy>
  <cp:revision>4</cp:revision>
  <dcterms:created xsi:type="dcterms:W3CDTF">2025-02-26T11:14:09Z</dcterms:created>
  <dcterms:modified xsi:type="dcterms:W3CDTF">2025-02-28T14:36:34Z</dcterms:modified>
</cp:coreProperties>
</file>